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71" r:id="rId10"/>
    <p:sldId id="264" r:id="rId11"/>
    <p:sldId id="272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Recommended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McDonalds</c:v>
                </c:pt>
                <c:pt idx="1">
                  <c:v>BurgerKing</c:v>
                </c:pt>
                <c:pt idx="2">
                  <c:v>Wendy's</c:v>
                </c:pt>
                <c:pt idx="3">
                  <c:v>TacoBell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 Meal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McDonalds</c:v>
                </c:pt>
                <c:pt idx="1">
                  <c:v>BurgerKing</c:v>
                </c:pt>
                <c:pt idx="2">
                  <c:v>Wendy's</c:v>
                </c:pt>
                <c:pt idx="3">
                  <c:v>TacoBell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</c:v>
                </c:pt>
                <c:pt idx="1">
                  <c:v>79</c:v>
                </c:pt>
                <c:pt idx="2">
                  <c:v>73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Highest Fat Meal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McDonalds</c:v>
                </c:pt>
                <c:pt idx="1">
                  <c:v>BurgerKing</c:v>
                </c:pt>
                <c:pt idx="2">
                  <c:v>Wendy's</c:v>
                </c:pt>
                <c:pt idx="3">
                  <c:v>TacoBell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69</c:v>
                </c:pt>
                <c:pt idx="1">
                  <c:v>104</c:v>
                </c:pt>
                <c:pt idx="2">
                  <c:v>92</c:v>
                </c:pt>
                <c:pt idx="3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47104"/>
        <c:axId val="14048640"/>
        <c:axId val="152706112"/>
      </c:bar3DChart>
      <c:catAx>
        <c:axId val="1404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048640"/>
        <c:crosses val="autoZero"/>
        <c:auto val="1"/>
        <c:lblAlgn val="ctr"/>
        <c:lblOffset val="100"/>
        <c:noMultiLvlLbl val="0"/>
      </c:catAx>
      <c:valAx>
        <c:axId val="1404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47104"/>
        <c:crosses val="autoZero"/>
        <c:crossBetween val="between"/>
      </c:valAx>
      <c:serAx>
        <c:axId val="15270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04864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929006-5078-4922-9EB4-1F5FBC212AAC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E3352B-C463-4BF4-A69B-9FC838DEB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liminate_Leptin_Resistance_to_Reduces_Cravings,_Stop_Over_Eating_and_Cure_Diabetes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Grand_Angus_Food_Only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Berlin Sans FB" pitchFamily="34" charset="0"/>
              </a:rPr>
              <a:t>How Restaurants Exploit our Neurological Vulnerability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Fast Food </a:t>
            </a:r>
            <a:r>
              <a:rPr lang="en-US" dirty="0" err="1" smtClean="0">
                <a:latin typeface="Arial Black" pitchFamily="34" charset="0"/>
              </a:rPr>
              <a:t>Craveability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50323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McDonalds Dollar Menu Attracting new Patrons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0772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Fast Food Restaurants lose money on their dollar menus in the short term, but in the long run it all pays off.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hrtsr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7696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Moneycentral.com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52600" y="19812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16764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Dollar Menu Begins 2002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the Fast-food industry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Between 1980 and 2010 obesity rates have doubled among adults.</a:t>
            </a:r>
          </a:p>
          <a:p>
            <a:r>
              <a:rPr lang="en-US" dirty="0" smtClean="0"/>
              <a:t>1 in 3 adults are obese</a:t>
            </a:r>
          </a:p>
          <a:p>
            <a:r>
              <a:rPr lang="en-US" dirty="0" smtClean="0"/>
              <a:t>They have tripled among adolescence</a:t>
            </a:r>
          </a:p>
          <a:p>
            <a:r>
              <a:rPr lang="en-US" dirty="0" smtClean="0"/>
              <a:t>1 in 4 children are obese</a:t>
            </a:r>
          </a:p>
          <a:p>
            <a:r>
              <a:rPr lang="en-US" dirty="0" smtClean="0"/>
              <a:t>Behaviors causing the obesity epidemic are well known and preventable; unhealthy diet, physical inactivity.</a:t>
            </a:r>
          </a:p>
          <a:p>
            <a:r>
              <a:rPr lang="en-US" dirty="0" smtClean="0"/>
              <a:t>Despite our knowledge and awareness the rates continue to climb.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2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Obesity Epidemic</a:t>
            </a:r>
            <a:endParaRPr lang="en-US" dirty="0"/>
          </a:p>
        </p:txBody>
      </p:sp>
      <p:pic>
        <p:nvPicPr>
          <p:cNvPr id="4" name="il_fi" descr="http://nutritionwonderland.com/wp-content/uploads/2010/09/obesity_1990_200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1638300"/>
            <a:ext cx="728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Obesity by State VS. Fast Food restaurant locations.</a:t>
            </a:r>
            <a:endParaRPr lang="en-US" dirty="0"/>
          </a:p>
        </p:txBody>
      </p:sp>
      <p:pic>
        <p:nvPicPr>
          <p:cNvPr id="4" name="Content Placeholder 3" descr="Obesity%20Fast%20Foor%20Locations%20Ma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562600" cy="2468562"/>
          </a:xfrm>
        </p:spPr>
        <p:txBody>
          <a:bodyPr>
            <a:normAutofit/>
          </a:bodyPr>
          <a:lstStyle/>
          <a:p>
            <a:r>
              <a:rPr lang="en-US" dirty="0" smtClean="0"/>
              <a:t>What has been done legally to prevent this from getting worse?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971800"/>
            <a:ext cx="5181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2009 California passed a law that made fast food restaurants put nutritional information right on the menu.</a:t>
            </a:r>
          </a:p>
          <a:p>
            <a:r>
              <a:rPr lang="en-US" dirty="0" smtClean="0"/>
              <a:t>In 2010 California banned toys from being distributed in children's happy meals that contained high amounts of calories and fat.</a:t>
            </a:r>
            <a:endParaRPr lang="en-US" dirty="0"/>
          </a:p>
        </p:txBody>
      </p:sp>
      <p:pic>
        <p:nvPicPr>
          <p:cNvPr id="4" name="Picture 3" descr="recei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04800"/>
            <a:ext cx="23241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What can we do to prevent fast food chains from exploiting our vulnerability to fatty foods?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971800" cy="4572000"/>
          </a:xfrm>
        </p:spPr>
        <p:txBody>
          <a:bodyPr/>
          <a:lstStyle/>
          <a:p>
            <a:r>
              <a:rPr lang="en-US" dirty="0" smtClean="0"/>
              <a:t>Creating a law to tell people to stop eating fast food is not the answer.</a:t>
            </a:r>
          </a:p>
          <a:p>
            <a:r>
              <a:rPr lang="en-US" dirty="0" smtClean="0"/>
              <a:t>Quietly Intervening on the composition of food by reducing fat, sodium content, and portion sizes seems to be the right choice.</a:t>
            </a:r>
            <a:endParaRPr lang="en-US" dirty="0"/>
          </a:p>
        </p:txBody>
      </p:sp>
      <p:pic>
        <p:nvPicPr>
          <p:cNvPr id="4" name="Picture 3" descr="ronald-mcdonald-is-arrested-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676400"/>
            <a:ext cx="4038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in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We must find subtle ways to educate ourselves and our children about what we were putting into our bodies.</a:t>
            </a:r>
          </a:p>
          <a:p>
            <a:r>
              <a:rPr lang="en-US" dirty="0" smtClean="0"/>
              <a:t>The more we know about nutrition and how the nutrients we consume are processed in our bodies, the better chance we have at not succumbing to unhealthy eating addictions.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67515" y="5334000"/>
            <a:ext cx="258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Vulnerability</a:t>
            </a:r>
            <a:r>
              <a:rPr lang="en-US" dirty="0" smtClean="0"/>
              <a:t> refers to a person's state of being liable to succumb to manipulation, persuasion, temptation etc.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exploit</a:t>
            </a:r>
            <a:r>
              <a:rPr lang="en-US" dirty="0" smtClean="0"/>
              <a:t> means to take advantage of a person or situation unethically or unjustly for one’s own ends.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addiction</a:t>
            </a:r>
            <a:r>
              <a:rPr lang="en-US" dirty="0" smtClean="0"/>
              <a:t> is the state of being enslaved to a habit, or to practice something that is psychologically  or physically habit forming to such an extent that it’s cessation causes harm.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habit</a:t>
            </a:r>
            <a:r>
              <a:rPr lang="en-US" dirty="0" smtClean="0"/>
              <a:t> is an acquired behavior pattern  regularly followed until it has become almost involuntary.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become addicted to fast food?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Fast food contains large amounts of fat.</a:t>
            </a:r>
          </a:p>
          <a:p>
            <a:endParaRPr lang="en-US" dirty="0" smtClean="0"/>
          </a:p>
          <a:p>
            <a:r>
              <a:rPr lang="en-US" dirty="0" smtClean="0"/>
              <a:t>Human beings have a neurological vulnerability to fat.</a:t>
            </a:r>
          </a:p>
          <a:p>
            <a:endParaRPr lang="en-US" dirty="0" smtClean="0"/>
          </a:p>
          <a:p>
            <a:r>
              <a:rPr lang="en-US" dirty="0" smtClean="0"/>
              <a:t>Lepton Hormone</a:t>
            </a:r>
          </a:p>
          <a:p>
            <a:endParaRPr lang="en-US" dirty="0" smtClean="0"/>
          </a:p>
          <a:p>
            <a:r>
              <a:rPr lang="en-US" dirty="0" smtClean="0"/>
              <a:t>The more fat we consume, the more fat our body needs</a:t>
            </a:r>
          </a:p>
          <a:p>
            <a:endParaRPr lang="en-US" dirty="0" smtClean="0"/>
          </a:p>
          <a:p>
            <a:r>
              <a:rPr lang="en-US" dirty="0" smtClean="0"/>
              <a:t>Regular fast food eaters who try to eat healthy will begin to go into starvation mode because there Lepton threshold is not being met.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Leptin</a:t>
            </a:r>
            <a:endParaRPr lang="en-US" dirty="0"/>
          </a:p>
        </p:txBody>
      </p:sp>
      <p:pic>
        <p:nvPicPr>
          <p:cNvPr id="4" name="Eliminate_Leptin_Resistance_to_Reduces_Cravings,_Stop_Over_Eating_and_Cure_Diabetes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pt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1" y="533400"/>
            <a:ext cx="6553200" cy="6097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Levels in Fast Food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Restaurants Layering Fat into our meals to create </a:t>
            </a:r>
            <a:r>
              <a:rPr lang="en-US" dirty="0" err="1" smtClean="0"/>
              <a:t>craveability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quarter pound cheeseburger made at home has bout 12 grams of fat.</a:t>
            </a:r>
          </a:p>
          <a:p>
            <a:r>
              <a:rPr lang="en-US" dirty="0" smtClean="0"/>
              <a:t>A quarter </a:t>
            </a:r>
            <a:r>
              <a:rPr lang="en-US" dirty="0"/>
              <a:t>p</a:t>
            </a:r>
            <a:r>
              <a:rPr lang="en-US" dirty="0" smtClean="0"/>
              <a:t>ound cheeseburger at a Fast-food Restaurant has an Average of 32 grams of fat.</a:t>
            </a:r>
          </a:p>
          <a:p>
            <a:r>
              <a:rPr lang="en-US" dirty="0" smtClean="0"/>
              <a:t>A grilled chicken sandwich made at home has about 6.4 grams of fat.</a:t>
            </a:r>
          </a:p>
          <a:p>
            <a:r>
              <a:rPr lang="en-US" dirty="0" smtClean="0"/>
              <a:t>A grilled chicken sandwich at a Fast-food restaurant has an average of 21 grams of fat.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6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McDonalds Fattiest Hamburger Yet!</a:t>
            </a:r>
            <a:endParaRPr lang="en-US" b="1" dirty="0">
              <a:latin typeface="+mn-lt"/>
            </a:endParaRPr>
          </a:p>
        </p:txBody>
      </p:sp>
      <p:pic>
        <p:nvPicPr>
          <p:cNvPr id="4" name="Grand_Angus_Food_Only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3048000"/>
            <a:ext cx="69342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524000"/>
            <a:ext cx="7772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Angus Deluxe Contains 44 grams of fat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Quarter Pounder with cheese contains 26 grams of fat.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more people hooked with lower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McDonalds introduced their dollar menu in 2002</a:t>
            </a:r>
          </a:p>
          <a:p>
            <a:r>
              <a:rPr lang="en-US" dirty="0" smtClean="0"/>
              <a:t>Drawing in large amounts of people with their low prices</a:t>
            </a:r>
          </a:p>
          <a:p>
            <a:r>
              <a:rPr lang="en-US" dirty="0" smtClean="0"/>
              <a:t>Offered customers low prices on foods that are potentially addictive if consumed regularly.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502574"/>
            <a:ext cx="142875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5" y="3276792"/>
            <a:ext cx="1133475" cy="133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46" y="3291239"/>
            <a:ext cx="1600200" cy="1375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81" y="3113434"/>
            <a:ext cx="1360004" cy="1552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02574"/>
            <a:ext cx="952500" cy="952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4870931"/>
            <a:ext cx="1600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25g/fat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7514" y="4870931"/>
            <a:ext cx="9743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20g/fat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875" y="4870931"/>
            <a:ext cx="13400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12g/fat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5661" y="4870931"/>
            <a:ext cx="9743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26g/fat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4870931"/>
            <a:ext cx="9743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36g/fat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933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483</TotalTime>
  <Words>580</Words>
  <Application>Microsoft Office PowerPoint</Application>
  <PresentationFormat>On-screen Show (4:3)</PresentationFormat>
  <Paragraphs>59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Fast Food Craveability</vt:lpstr>
      <vt:lpstr>Definitions……</vt:lpstr>
      <vt:lpstr>How do we become addicted to fast food?</vt:lpstr>
      <vt:lpstr>Leptin</vt:lpstr>
      <vt:lpstr>PowerPoint Presentation</vt:lpstr>
      <vt:lpstr>Fat Levels in Fast Food</vt:lpstr>
      <vt:lpstr>Restaurants Layering Fat into our meals to create craveability</vt:lpstr>
      <vt:lpstr>McDonalds Fattiest Hamburger Yet!</vt:lpstr>
      <vt:lpstr>Getting more people hooked with lower prices</vt:lpstr>
      <vt:lpstr>McDonalds Dollar Menu Attracting new Patrons</vt:lpstr>
      <vt:lpstr>Effects of the Fast-food industry in America</vt:lpstr>
      <vt:lpstr>Obesity Epidemic</vt:lpstr>
      <vt:lpstr>Obesity by State VS. Fast Food restaurant locations.</vt:lpstr>
      <vt:lpstr>What has been done legally to prevent this from getting worse?</vt:lpstr>
      <vt:lpstr>What can we do to prevent fast food chains from exploiting our vulnerability to fatty foods?</vt:lpstr>
      <vt:lpstr>Education in Key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Food Craveability</dc:title>
  <dc:creator>Owner</dc:creator>
  <cp:lastModifiedBy>Library Services</cp:lastModifiedBy>
  <cp:revision>44</cp:revision>
  <dcterms:created xsi:type="dcterms:W3CDTF">2011-11-13T21:08:56Z</dcterms:created>
  <dcterms:modified xsi:type="dcterms:W3CDTF">2011-11-15T17:11:36Z</dcterms:modified>
</cp:coreProperties>
</file>